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6" r:id="rId2"/>
    <p:sldId id="317" r:id="rId3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3928" autoAdjust="0"/>
  </p:normalViewPr>
  <p:slideViewPr>
    <p:cSldViewPr>
      <p:cViewPr>
        <p:scale>
          <a:sx n="91" d="100"/>
          <a:sy n="91" d="100"/>
        </p:scale>
        <p:origin x="-10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4407E-C6C5-4084-B5E6-1BBFF7942D67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5E609-66B7-4C0E-8162-2557B5AAD3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45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5521E-D5C0-4DA8-AE32-FC64DE61F213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437F9-9838-4778-9F12-22B2923A7D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73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EE2E6-6FE4-425B-A269-B62F3356CB4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30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Juliana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EE2E6-6FE4-425B-A269-B62F3356CB4C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03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04F1-00CE-4AC3-913E-1477F285C191}" type="datetimeFigureOut">
              <a:rPr lang="pt-BR" smtClean="0"/>
              <a:t>31/05/2019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C78FE-8863-4661-88CD-9C75A1109CA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6200000">
            <a:off x="-2513720" y="3529945"/>
            <a:ext cx="5830563" cy="3000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122738">
              <a:tabLst>
                <a:tab pos="4097338" algn="l"/>
                <a:tab pos="4124325" algn="l"/>
              </a:tabLst>
            </a:pPr>
            <a:r>
              <a:rPr lang="pt-BR" sz="1350" dirty="0"/>
              <a:t>MANHÃ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655537"/>
              </p:ext>
            </p:extLst>
          </p:nvPr>
        </p:nvGraphicFramePr>
        <p:xfrm>
          <a:off x="683568" y="764704"/>
          <a:ext cx="8263379" cy="5849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183"/>
                <a:gridCol w="6668196"/>
              </a:tblGrid>
              <a:tr h="237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Horário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38904" marR="3890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Atividade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38904" marR="38904" marT="0" marB="0" anchor="ctr"/>
                </a:tc>
              </a:tr>
              <a:tr h="724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9h00-10h00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38904" marR="3890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Abertura da reunião </a:t>
                      </a:r>
                      <a:r>
                        <a:rPr lang="pt-BR" sz="1800" b="1" dirty="0" smtClean="0">
                          <a:effectLst/>
                        </a:rPr>
                        <a:t>do Conselho</a:t>
                      </a:r>
                      <a:endParaRPr lang="pt-BR" sz="18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effectLst/>
                        </a:rPr>
                        <a:t>Boas vindas e apresentação da pauta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38904" marR="38904" marT="0" marB="0" anchor="ctr"/>
                </a:tc>
              </a:tr>
              <a:tr h="1231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10h00-11h00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38904" marR="3890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i="0" dirty="0">
                          <a:effectLst/>
                        </a:rPr>
                        <a:t>Apresentação sobre Plano de Manejo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i="0" dirty="0">
                          <a:effectLst/>
                        </a:rPr>
                        <a:t>No contexto de gestão de áreas protegidas</a:t>
                      </a:r>
                      <a:r>
                        <a:rPr lang="pt-BR" sz="1800" dirty="0">
                          <a:effectLst/>
                        </a:rPr>
                        <a:t>: O que é? </a:t>
                      </a:r>
                      <a:endParaRPr lang="pt-BR" sz="1800" dirty="0" smtClean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pt-BR" sz="1800" dirty="0" smtClean="0">
                          <a:effectLst/>
                        </a:rPr>
                        <a:t>       Para </a:t>
                      </a:r>
                      <a:r>
                        <a:rPr lang="pt-BR" sz="1800" dirty="0">
                          <a:effectLst/>
                        </a:rPr>
                        <a:t>que serve? Qual a importância para a gestão</a:t>
                      </a:r>
                      <a:r>
                        <a:rPr lang="pt-BR" sz="1800" dirty="0" smtClean="0">
                          <a:effectLst/>
                        </a:rPr>
                        <a:t>?</a:t>
                      </a:r>
                      <a:endParaRPr lang="pt-BR" sz="1800" dirty="0">
                        <a:effectLst/>
                      </a:endParaRPr>
                    </a:p>
                  </a:txBody>
                  <a:tcPr marL="38904" marR="389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03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11h00-11h30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38904" marR="3890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Apresentação da concepção metodológica da Participação Social nos Planos de Manejo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effectLst/>
                        </a:rPr>
                        <a:t>Fases e Etapas previstas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38904" marR="38904" marT="0" marB="0" anchor="ctr"/>
                </a:tc>
              </a:tr>
              <a:tr h="1191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11h30-12h30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38904" marR="3890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Apresentação </a:t>
                      </a:r>
                      <a:r>
                        <a:rPr lang="pt-BR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da Concepção do Zoneamento</a:t>
                      </a:r>
                      <a:r>
                        <a:rPr lang="pt-BR" sz="18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 e apresentação do Zoneamento da UC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Critérios de zoneamento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Zonas</a:t>
                      </a:r>
                      <a:r>
                        <a:rPr lang="pt-BR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, Áreas (objetivos e atividades permitidas)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91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38904" marR="3890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Grupos de Trabalho - Zoneamento da UC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Discussão sobre o PERÍMETRO das zonas e áreas e coleta de contribuições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Discussão sobre as NORMAS das zonas e áreas e coleta de contribuições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14"/>
          <p:cNvSpPr txBox="1"/>
          <p:nvPr/>
        </p:nvSpPr>
        <p:spPr>
          <a:xfrm>
            <a:off x="0" y="15661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b="1" dirty="0" smtClean="0"/>
              <a:t>PROGRAMAÇÃO</a:t>
            </a:r>
          </a:p>
        </p:txBody>
      </p:sp>
      <p:cxnSp>
        <p:nvCxnSpPr>
          <p:cNvPr id="6" name="Conector reto 15"/>
          <p:cNvCxnSpPr/>
          <p:nvPr/>
        </p:nvCxnSpPr>
        <p:spPr>
          <a:xfrm>
            <a:off x="0" y="618275"/>
            <a:ext cx="8857397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4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6200000">
            <a:off x="-2232460" y="3680732"/>
            <a:ext cx="5268042" cy="3000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211638">
              <a:tabLst>
                <a:tab pos="3832225" algn="l"/>
              </a:tabLst>
            </a:pPr>
            <a:r>
              <a:rPr lang="pt-BR" sz="1350" dirty="0"/>
              <a:t>TARDE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174940"/>
              </p:ext>
            </p:extLst>
          </p:nvPr>
        </p:nvGraphicFramePr>
        <p:xfrm>
          <a:off x="571199" y="1205239"/>
          <a:ext cx="8129926" cy="5251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9552"/>
                <a:gridCol w="6340374"/>
              </a:tblGrid>
              <a:tr h="423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12h30-14h00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29178" marR="2917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Almoço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29178" marR="2917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0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Horário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29178" marR="29178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marL="29178" marR="29178" marT="0" marB="0" anchor="ctr">
                    <a:solidFill>
                      <a:schemeClr val="accent1"/>
                    </a:solidFill>
                  </a:tcPr>
                </a:tc>
              </a:tr>
              <a:tr h="2641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14h00-15h30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29178" marR="291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strike="noStrike" dirty="0" smtClean="0">
                          <a:effectLst/>
                        </a:rPr>
                        <a:t>Contribuições dos participantes à caracterização</a:t>
                      </a:r>
                      <a:endParaRPr lang="pt-BR" sz="1800" strike="noStrike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 smtClean="0">
                          <a:effectLst/>
                        </a:rPr>
                        <a:t>Discussão em grupos a partir das questões: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+mj-lt"/>
                        </a:rPr>
                        <a:t>Quais são e onde estão as ameaças à UC?                      </a:t>
                      </a:r>
                      <a:r>
                        <a:rPr lang="pt-BR" sz="1800" baseline="0" dirty="0" smtClean="0">
                          <a:latin typeface="+mj-lt"/>
                        </a:rPr>
                        <a:t>                                                  </a:t>
                      </a:r>
                      <a:r>
                        <a:rPr lang="pt-BR" sz="1800" dirty="0" smtClean="0">
                          <a:latin typeface="+mj-lt"/>
                        </a:rPr>
                        <a:t>Quais são e onde estão as potencialidades UC?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+mj-lt"/>
                        </a:rPr>
                        <a:t>Como  você quer que a UC esteja daqui a 5 anos?</a:t>
                      </a:r>
                      <a:endParaRPr lang="pt-BR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 smtClean="0">
                          <a:effectLst/>
                        </a:rPr>
                        <a:t>Coleta </a:t>
                      </a:r>
                      <a:r>
                        <a:rPr lang="pt-BR" sz="1800" dirty="0">
                          <a:effectLst/>
                        </a:rPr>
                        <a:t>de </a:t>
                      </a:r>
                      <a:r>
                        <a:rPr lang="pt-BR" sz="1800" dirty="0" smtClean="0">
                          <a:effectLst/>
                        </a:rPr>
                        <a:t>contribuições</a:t>
                      </a:r>
                      <a:endParaRPr lang="pt-BR" sz="1800" dirty="0">
                        <a:effectLst/>
                      </a:endParaRPr>
                    </a:p>
                  </a:txBody>
                  <a:tcPr marL="29178" marR="2917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69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15h30-16h45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29178" marR="291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Apresentação da Concepção dos Programas de Gestão</a:t>
                      </a:r>
                      <a:endParaRPr lang="pt-BR" sz="18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Metodologia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Programas de Gestão e</a:t>
                      </a:r>
                      <a:r>
                        <a:rPr lang="pt-BR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 Objetivos</a:t>
                      </a:r>
                      <a:endParaRPr lang="pt-BR" sz="1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9178" marR="29178" marT="0" marB="0" anchor="ctr"/>
                </a:tc>
              </a:tr>
              <a:tr h="656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16h45-17h00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29178" marR="291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Encerramento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800" dirty="0">
                          <a:effectLst/>
                        </a:rPr>
                        <a:t>Acordo para a realização </a:t>
                      </a:r>
                      <a:r>
                        <a:rPr lang="pt-BR" sz="1800" dirty="0" smtClean="0">
                          <a:effectLst/>
                        </a:rPr>
                        <a:t>da etapa devolutiva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9178" marR="29178" marT="0" marB="0" anchor="ctr"/>
                </a:tc>
              </a:tr>
            </a:tbl>
          </a:graphicData>
        </a:graphic>
      </p:graphicFrame>
      <p:sp>
        <p:nvSpPr>
          <p:cNvPr id="6" name="CaixaDeTexto 14"/>
          <p:cNvSpPr txBox="1"/>
          <p:nvPr/>
        </p:nvSpPr>
        <p:spPr>
          <a:xfrm>
            <a:off x="0" y="40037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b="1" dirty="0" smtClean="0"/>
              <a:t>PROGRAMAÇÃO</a:t>
            </a:r>
          </a:p>
        </p:txBody>
      </p:sp>
      <p:cxnSp>
        <p:nvCxnSpPr>
          <p:cNvPr id="8" name="Conector reto 15"/>
          <p:cNvCxnSpPr/>
          <p:nvPr/>
        </p:nvCxnSpPr>
        <p:spPr>
          <a:xfrm>
            <a:off x="0" y="862044"/>
            <a:ext cx="8857397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7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197</Words>
  <Application>Microsoft Office PowerPoint</Application>
  <PresentationFormat>Apresentação na tela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simonem</dc:creator>
  <cp:lastModifiedBy>Leni Meire Pereira Ribeiro Lima</cp:lastModifiedBy>
  <cp:revision>132</cp:revision>
  <cp:lastPrinted>2019-04-16T14:22:20Z</cp:lastPrinted>
  <dcterms:created xsi:type="dcterms:W3CDTF">2018-02-23T18:53:34Z</dcterms:created>
  <dcterms:modified xsi:type="dcterms:W3CDTF">2019-05-31T14:03:40Z</dcterms:modified>
</cp:coreProperties>
</file>